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298" r:id="rId4"/>
    <p:sldId id="283" r:id="rId5"/>
    <p:sldId id="297" r:id="rId6"/>
    <p:sldId id="292" r:id="rId7"/>
    <p:sldId id="285" r:id="rId8"/>
    <p:sldId id="284" r:id="rId9"/>
    <p:sldId id="296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4574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10C252-6BAA-4DA1-B375-5BC4F62E35DC}" type="datetime1">
              <a:rPr lang="it-IT" smtClean="0"/>
              <a:t>26/10/2023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0F9C-702C-4EF1-BBD5-EB8FAB3C4E97}" type="datetime1">
              <a:rPr lang="it-IT" smtClean="0"/>
              <a:pPr/>
              <a:t>26/10/2023</a:t>
            </a:fld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5F6572-6BF2-8C31-C145-6FBC4910B3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9" name="Segnaposto immagine diapositiva 8">
            <a:extLst>
              <a:ext uri="{FF2B5EF4-FFF2-40B4-BE49-F238E27FC236}">
                <a16:creationId xmlns:a16="http://schemas.microsoft.com/office/drawing/2014/main" id="{5FEE3AB8-7638-3C8C-E90A-830233B8A3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1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47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titolo della presentazione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</a:t>
            </a:r>
            <a:br>
              <a:rPr lang="it-IT" dirty="0"/>
            </a:br>
            <a:r>
              <a:rPr lang="it-IT" dirty="0"/>
              <a:t>la foto qui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dirty="0"/>
              <a:t>Fare clic per modificare il divisore di sezione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mmagine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sinistro confront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sinistro confront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dirty="0"/>
              <a:t>Immettere la didascalia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la foto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it-IT" dirty="0"/>
              <a:t>Grazie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Numero di telefono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Indirizzo di posta elettronica o </a:t>
            </a:r>
            <a:r>
              <a:rPr lang="it-IT" dirty="0" err="1"/>
              <a:t>handle</a:t>
            </a:r>
            <a:r>
              <a:rPr lang="it-IT" dirty="0"/>
              <a:t> di social media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Sito Web della società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il titolo della pagina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1D44E511-8946-4358-0CB4-0FBC8BD189E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102" y="6426000"/>
            <a:ext cx="878523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rit&#224;digenere@maggio82.it" TargetMode="External"/><Relationship Id="rId2" Type="http://schemas.openxmlformats.org/officeDocument/2006/relationships/hyperlink" Target="https://www.maggio82.com/maggio82/private/index.js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Mani che si uniscono in cerchi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844" y="2811053"/>
            <a:ext cx="9697156" cy="1261295"/>
          </a:xfrm>
        </p:spPr>
        <p:txBody>
          <a:bodyPr rtlCol="0"/>
          <a:lstStyle/>
          <a:p>
            <a:pPr algn="l" rtl="0">
              <a:lnSpc>
                <a:spcPct val="90000"/>
              </a:lnSpc>
            </a:pPr>
            <a:r>
              <a:rPr lang="it-IT" sz="5000" dirty="0"/>
              <a:t>UNI </a:t>
            </a:r>
            <a:r>
              <a:rPr lang="it-IT" sz="5000" dirty="0" err="1"/>
              <a:t>PdR</a:t>
            </a:r>
            <a:r>
              <a:rPr lang="it-IT" sz="5000" dirty="0"/>
              <a:t> 125:2022 – La parità di genere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844" y="4061039"/>
            <a:ext cx="7285744" cy="580921"/>
          </a:xfrm>
        </p:spPr>
        <p:txBody>
          <a:bodyPr rtlCol="0"/>
          <a:lstStyle/>
          <a:p>
            <a:pPr rtl="0"/>
            <a:r>
              <a:rPr lang="it-IT" dirty="0"/>
              <a:t>Comportamenti virtuosi ed egualitari tra i generi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FEFB1C-FB33-5603-138B-A5029F7A7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15" y="4072348"/>
            <a:ext cx="175704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50982"/>
            <a:ext cx="5472000" cy="4892501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Certificare Maggio 82 in base ai principi della norma UNI </a:t>
            </a:r>
            <a:r>
              <a:rPr lang="it-IT" sz="1800" dirty="0" err="1">
                <a:effectLst/>
                <a:latin typeface="Arial MT"/>
                <a:ea typeface="Arial MT"/>
                <a:cs typeface="Arial MT"/>
              </a:rPr>
              <a:t>PdR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 125 significa affrontare i temi della disuguaglianza di genere e rimuoverli. Ecco i principali aspetti da ripensare.</a:t>
            </a:r>
          </a:p>
          <a:p>
            <a:pPr marL="0" indent="0" rtl="0">
              <a:buNone/>
            </a:pPr>
            <a:r>
              <a:rPr lang="it-IT" sz="1800" b="1" dirty="0">
                <a:effectLst/>
                <a:latin typeface="Arial MT"/>
                <a:ea typeface="Arial MT"/>
                <a:cs typeface="Arial MT"/>
              </a:rPr>
              <a:t>Retribuzioni e carriere</a:t>
            </a:r>
          </a:p>
          <a:p>
            <a:pPr marL="0" indent="0" rtl="0">
              <a:buNone/>
            </a:pP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Le donne sono penalizzate nella retribuzione e nei percorsi di</a:t>
            </a:r>
            <a:r>
              <a:rPr lang="it-IT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crescita</a:t>
            </a:r>
            <a:r>
              <a:rPr lang="it-IT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professionale,</a:t>
            </a:r>
            <a:r>
              <a:rPr lang="it-IT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occupano</a:t>
            </a:r>
            <a:r>
              <a:rPr lang="it-IT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livelli</a:t>
            </a:r>
            <a:r>
              <a:rPr lang="it-IT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professionali</a:t>
            </a:r>
            <a:r>
              <a:rPr lang="it-IT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inferiori</a:t>
            </a:r>
            <a:r>
              <a:rPr lang="it-IT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it-IT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in</a:t>
            </a:r>
            <a:r>
              <a:rPr lang="it-IT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settori</a:t>
            </a:r>
            <a:r>
              <a:rPr lang="it-IT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meno</a:t>
            </a:r>
            <a:r>
              <a:rPr lang="it-IT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remunerativi.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Questi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divari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genere</a:t>
            </a:r>
            <a:r>
              <a:rPr lang="it-IT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non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possono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essere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pienamente</a:t>
            </a:r>
            <a:r>
              <a:rPr lang="it-IT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spiegati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in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base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alle</a:t>
            </a:r>
            <a:r>
              <a:rPr lang="it-IT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caratteristiche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osservabili di uomini e donne, né alle libere scelte individuali delle donne o delle famiglie,</a:t>
            </a:r>
            <a:r>
              <a:rPr lang="it-IT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né</a:t>
            </a:r>
            <a:r>
              <a:rPr lang="it-IT" sz="1800" spc="-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al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contesto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istituzionale.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Sono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invece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frutto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fattori</a:t>
            </a:r>
            <a:r>
              <a:rPr lang="it-IT" sz="1800" spc="-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che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hanno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le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loro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radici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in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una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cultura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aziendale poco aperta alla parità di genere e che non vede penalizzata la sua scarsa</a:t>
            </a:r>
            <a:r>
              <a:rPr lang="it-IT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attenzione alla parità di genere. Incentivi a valorizzare la parità di genere, sono misure</a:t>
            </a:r>
            <a:r>
              <a:rPr lang="it-IT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efficaci</a:t>
            </a:r>
            <a:r>
              <a:rPr lang="it-IT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per</a:t>
            </a:r>
            <a:r>
              <a:rPr lang="it-IT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scardinare questa criticità che Maggio 82 adotta all’interno delle proprie modalità di selezione, assunzione e promozione delle risorse umane.</a:t>
            </a:r>
            <a:r>
              <a:rPr lang="it-IT" dirty="0"/>
              <a:t> </a:t>
            </a:r>
          </a:p>
        </p:txBody>
      </p:sp>
      <p:pic>
        <p:nvPicPr>
          <p:cNvPr id="9" name="Segnaposto immagine 8" descr="Mani che toccano un cellular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tangolo 19" descr="Blocco in evidenza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244453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00" y="3358196"/>
            <a:ext cx="4648200" cy="1429704"/>
          </a:xfrm>
        </p:spPr>
        <p:txBody>
          <a:bodyPr bIns="36000" rtlCol="0"/>
          <a:lstStyle/>
          <a:p>
            <a:pPr rtl="0">
              <a:lnSpc>
                <a:spcPct val="80000"/>
              </a:lnSpc>
            </a:pPr>
            <a:r>
              <a:rPr lang="it-IT" sz="55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1 Retribuzioni e carriere</a:t>
            </a:r>
            <a:endParaRPr lang="it-IT" sz="55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9789"/>
          </a:xfrm>
        </p:spPr>
        <p:txBody>
          <a:bodyPr rtlCol="0"/>
          <a:lstStyle/>
          <a:p>
            <a:pPr rtl="0"/>
            <a:r>
              <a:rPr lang="it-IT" dirty="0"/>
              <a:t>Equità salariale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91D42E-E129-BF52-3BBB-E07D8A280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59" y="85694"/>
            <a:ext cx="175704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immagine 13" descr="Mano che scrive un appunto su un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689" y="177800"/>
            <a:ext cx="5754271" cy="619355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60" y="142136"/>
            <a:ext cx="6532073" cy="1312096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it-IT" sz="46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2 Genitorialità e cura della famiglia</a:t>
            </a:r>
            <a:endParaRPr lang="it-IT" sz="46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283" y="2102094"/>
            <a:ext cx="5754271" cy="3975355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Nonostante la puntuale e completa tutela legislativa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presente nel Paese, la genitorialità è ancora elemento scoraggiante per l’occupazione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femminile, poiché ad essa le organizzazioni attribuiscono un costo elevato e asimmetrico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rispetto a quello legato alla paternità. </a:t>
            </a:r>
          </a:p>
          <a:p>
            <a:pPr marL="0" indent="0" rtl="0">
              <a:buNone/>
            </a:pP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Sulla base di processi di discriminazione statistica, le</a:t>
            </a:r>
            <a:r>
              <a:rPr lang="it-IT" sz="16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organizzazioni attribuiscono alle madri mediamente un maggior coinvolgimento dei padri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nella gestione della famiglia e della casa (evidenza provata dai dati) e quindi preferiscono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assumere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promuovere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uomini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cui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non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attribuiscono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tali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carichi.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</a:p>
          <a:p>
            <a:pPr marL="0" indent="0" rtl="0">
              <a:buNone/>
            </a:pP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conseguenza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all’interno della coppia ci sarà un vero incentivo per la donna a dedicarsi maggiormente al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lavoro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6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cura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it-IT" sz="16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al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lavoro</a:t>
            </a:r>
            <a:r>
              <a:rPr lang="it-IT" sz="16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domestico</a:t>
            </a:r>
            <a:r>
              <a:rPr lang="it-IT" sz="16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it-IT" sz="16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all’uomo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it-IT" sz="1600" spc="-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investire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nel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lavoro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it-IT" sz="16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nella</a:t>
            </a:r>
            <a:r>
              <a:rPr lang="it-IT" sz="16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carriera.</a:t>
            </a:r>
            <a:r>
              <a:rPr lang="it-IT" sz="16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Questo</a:t>
            </a:r>
            <a:r>
              <a:rPr lang="it-IT" sz="16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vale</a:t>
            </a:r>
            <a:r>
              <a:rPr lang="it-IT" sz="16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sia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per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cura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figli/figlie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che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per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altri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compiti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familiari,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come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cura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degli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anziani</a:t>
            </a:r>
            <a:r>
              <a:rPr lang="it-IT" sz="16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it-IT" sz="16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6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altri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individui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fragili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nel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proprio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nucleo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familiare.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Si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genera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dunque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un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equilibrio</a:t>
            </a:r>
            <a:r>
              <a:rPr lang="it-IT" sz="16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discriminatorio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da</a:t>
            </a:r>
            <a:r>
              <a:rPr lang="it-IT" sz="16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cui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è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difficile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uscire,</a:t>
            </a:r>
            <a:r>
              <a:rPr lang="it-IT" sz="16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senza</a:t>
            </a:r>
            <a:r>
              <a:rPr lang="it-IT" sz="16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misure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specifiche</a:t>
            </a:r>
            <a:r>
              <a:rPr lang="it-IT" sz="16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disegnate</a:t>
            </a:r>
            <a:r>
              <a:rPr lang="it-IT" sz="16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per</a:t>
            </a:r>
            <a:r>
              <a:rPr lang="it-IT" sz="16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lo</a:t>
            </a:r>
            <a:r>
              <a:rPr lang="it-IT" sz="16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600" dirty="0">
                <a:effectLst/>
                <a:latin typeface="Arial MT"/>
                <a:ea typeface="Arial MT"/>
                <a:cs typeface="Arial MT"/>
              </a:rPr>
              <a:t>scopo</a:t>
            </a:r>
            <a:r>
              <a:rPr lang="it-IT" sz="1600" dirty="0"/>
              <a:t>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0DCBA7-3486-A7E4-BAFE-F10EA5252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0" y="177799"/>
            <a:ext cx="1757045" cy="70485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139DAB-3F14-4EA1-EAFC-CADC836160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9619" y="1434567"/>
            <a:ext cx="6532073" cy="581045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Equilibrio famigliare</a:t>
            </a: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Scrivania con computer, telefono, libri e altro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99273"/>
            <a:ext cx="6966436" cy="4538133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7216"/>
            <a:ext cx="5956300" cy="1944000"/>
          </a:xfrm>
        </p:spPr>
        <p:txBody>
          <a:bodyPr rtlCol="0"/>
          <a:lstStyle/>
          <a:p>
            <a:pPr rtl="0"/>
            <a:r>
              <a:rPr lang="it-IT" sz="5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3 </a:t>
            </a:r>
            <a:r>
              <a:rPr lang="it-IT" sz="5000" b="1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Bias</a:t>
            </a:r>
            <a:r>
              <a:rPr lang="it-IT" sz="50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 gestionali e processi di gestione</a:t>
            </a:r>
            <a:endParaRPr lang="it-IT" sz="5000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700" y="1648991"/>
            <a:ext cx="5956300" cy="744254"/>
          </a:xfrm>
        </p:spPr>
        <p:txBody>
          <a:bodyPr rtlCol="0"/>
          <a:lstStyle/>
          <a:p>
            <a:pPr rtl="0"/>
            <a:r>
              <a:rPr lang="it-IT" dirty="0"/>
              <a:t>Rimuovere gli stereotipi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C65E22-0089-CEB0-086D-2F8C7BBB210B}"/>
              </a:ext>
            </a:extLst>
          </p:cNvPr>
          <p:cNvSpPr txBox="1"/>
          <p:nvPr/>
        </p:nvSpPr>
        <p:spPr>
          <a:xfrm>
            <a:off x="6960792" y="310797"/>
            <a:ext cx="523120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 processi gestionali non sono neutri rispetto al</a:t>
            </a:r>
            <a:r>
              <a:rPr lang="it-IT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genere.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L’esistenza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bias</a:t>
            </a:r>
            <a:r>
              <a:rPr lang="it-IT" sz="1800" i="1" spc="-3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espliciti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ma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anche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impliciti</a:t>
            </a:r>
            <a:r>
              <a:rPr lang="it-IT" sz="18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all’interno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delle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organizzazioni</a:t>
            </a:r>
            <a:r>
              <a:rPr lang="it-IT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è</a:t>
            </a:r>
            <a:r>
              <a:rPr lang="it-IT" sz="18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stata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misurata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da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un’ampia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letteratura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economica.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</a:p>
          <a:p>
            <a:endParaRPr lang="it-IT" spc="-30" dirty="0">
              <a:latin typeface="Arial MT"/>
              <a:ea typeface="Arial MT"/>
              <a:cs typeface="Arial MT"/>
            </a:endParaRPr>
          </a:p>
          <a:p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Anche</a:t>
            </a:r>
            <a:r>
              <a:rPr lang="it-IT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processi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selezione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non</a:t>
            </a:r>
            <a:r>
              <a:rPr lang="it-IT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sono</a:t>
            </a:r>
            <a:r>
              <a:rPr lang="it-IT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neutri: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un gruppo di valutatori completamente maschile sarà meno in grado di valutare le capacità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 una lavoratrice donna. Il risultato, tuttavia, non è efficiente, poiché può portare alla</a:t>
            </a:r>
            <a:r>
              <a:rPr lang="it-IT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selezione</a:t>
            </a:r>
            <a:r>
              <a:rPr lang="it-IT" sz="18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profili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candidati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non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sulla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base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del</a:t>
            </a:r>
            <a:r>
              <a:rPr lang="it-IT" sz="18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merito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e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quindi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della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futura</a:t>
            </a:r>
            <a:r>
              <a:rPr lang="it-IT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performance,</a:t>
            </a:r>
            <a:r>
              <a:rPr lang="it-IT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ma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sulla base di altre caratteristiche. In altri termini, la presenza dei </a:t>
            </a:r>
            <a:r>
              <a:rPr lang="it-IT" sz="1800" i="1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bias</a:t>
            </a:r>
            <a:r>
              <a:rPr lang="it-IT" sz="1800" i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è molto costosa.</a:t>
            </a:r>
            <a:r>
              <a:rPr lang="it-IT" sz="1800" spc="5" dirty="0">
                <a:effectLst/>
                <a:latin typeface="Arial MT"/>
                <a:ea typeface="Arial MT"/>
                <a:cs typeface="Arial MT"/>
              </a:rPr>
              <a:t> </a:t>
            </a:r>
          </a:p>
          <a:p>
            <a:r>
              <a:rPr lang="it-IT" sz="1800" spc="-5" dirty="0">
                <a:effectLst/>
                <a:latin typeface="Arial MT"/>
                <a:ea typeface="Arial MT"/>
                <a:cs typeface="Arial MT"/>
              </a:rPr>
              <a:t>Rimuovere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spc="-5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i="1" spc="-5" dirty="0" err="1">
                <a:effectLst/>
                <a:latin typeface="Arial" panose="020B0604020202020204" pitchFamily="34" charset="0"/>
                <a:ea typeface="Arial MT"/>
                <a:cs typeface="Arial MT"/>
              </a:rPr>
              <a:t>bias</a:t>
            </a:r>
            <a:r>
              <a:rPr lang="it-IT" sz="1800" i="1" spc="-75" dirty="0">
                <a:effectLst/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it-IT" sz="1800" spc="-5" dirty="0">
                <a:effectLst/>
                <a:latin typeface="Arial MT"/>
                <a:ea typeface="Arial MT"/>
                <a:cs typeface="Arial MT"/>
              </a:rPr>
              <a:t>è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spc="-5" dirty="0">
                <a:effectLst/>
                <a:latin typeface="Arial MT"/>
                <a:ea typeface="Arial MT"/>
                <a:cs typeface="Arial MT"/>
              </a:rPr>
              <a:t>estremamente</a:t>
            </a:r>
            <a:r>
              <a:rPr lang="it-IT" sz="1800" spc="-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difficile.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Il</a:t>
            </a:r>
            <a:r>
              <a:rPr lang="it-IT" sz="1800" spc="-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primo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passo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è</a:t>
            </a:r>
            <a:r>
              <a:rPr lang="it-IT" sz="1800" spc="-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il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riconoscimento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della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loro</a:t>
            </a:r>
            <a:r>
              <a:rPr lang="it-IT" sz="1800" spc="-8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stessa</a:t>
            </a:r>
            <a:r>
              <a:rPr lang="it-IT" sz="1800" spc="-29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spc="-5" dirty="0">
                <a:effectLst/>
                <a:latin typeface="Arial MT"/>
                <a:ea typeface="Arial MT"/>
                <a:cs typeface="Arial MT"/>
              </a:rPr>
              <a:t>esistenza,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spc="-5" dirty="0">
                <a:effectLst/>
                <a:latin typeface="Arial MT"/>
                <a:ea typeface="Arial MT"/>
                <a:cs typeface="Arial MT"/>
              </a:rPr>
              <a:t>grazie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ad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indicatori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oggettivi</a:t>
            </a:r>
            <a:r>
              <a:rPr lang="it-IT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misurazione.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</a:p>
          <a:p>
            <a:endParaRPr lang="it-IT" spc="-70" dirty="0">
              <a:latin typeface="Arial MT"/>
              <a:ea typeface="Arial MT"/>
              <a:cs typeface="Arial MT"/>
            </a:endParaRPr>
          </a:p>
          <a:p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Gestire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i</a:t>
            </a:r>
            <a:r>
              <a:rPr lang="it-IT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processi</a:t>
            </a:r>
            <a:r>
              <a:rPr lang="it-IT" sz="1800" spc="-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aziendali</a:t>
            </a:r>
            <a:r>
              <a:rPr lang="it-IT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diventerà</a:t>
            </a:r>
            <a:r>
              <a:rPr lang="it-IT" sz="1800" spc="-2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più</a:t>
            </a:r>
            <a:r>
              <a:rPr lang="it-IT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it-IT" sz="1800" dirty="0">
                <a:effectLst/>
                <a:latin typeface="Arial MT"/>
                <a:ea typeface="Arial MT"/>
                <a:cs typeface="Arial MT"/>
              </a:rPr>
              <a:t>efficiente.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sala riunioni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8260430" y="1"/>
            <a:ext cx="3931569" cy="205457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0430" y="2054578"/>
            <a:ext cx="3975462" cy="565899"/>
          </a:xfrm>
        </p:spPr>
        <p:txBody>
          <a:bodyPr rtlCol="0"/>
          <a:lstStyle/>
          <a:p>
            <a:pPr algn="l" rtl="0"/>
            <a:r>
              <a:rPr lang="it-IT" sz="2200" b="1" dirty="0"/>
              <a:t>I principi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Large image</a:t>
            </a:r>
          </a:p>
        </p:txBody>
      </p:sp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3EFA4DD1-465C-107A-E954-7893D55B1AEA}"/>
              </a:ext>
            </a:extLst>
          </p:cNvPr>
          <p:cNvSpPr txBox="1">
            <a:spLocks/>
          </p:cNvSpPr>
          <p:nvPr/>
        </p:nvSpPr>
        <p:spPr>
          <a:xfrm>
            <a:off x="8260430" y="2757517"/>
            <a:ext cx="3509333" cy="2960014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partecipare al dialogo con tutte le parti interessate, documentando e comunicando a tutti gli stakeholder l’impegno di Maggio 82 in materia di Parità di Genere; </a:t>
            </a:r>
            <a:endParaRPr lang="it-IT" sz="12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rispettare le disposizioni legislative in materia di pari opportunità, diversità e inclusività di ogni genere; </a:t>
            </a:r>
            <a:endParaRPr lang="it-IT" sz="12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attenzione particolare dell’Alta Direzione nel prevenire ogni forma di discriminazione di genere o forma di violenza fisica, verbale e/o digitale;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promuovere la piena trasparenza e correttezza in tutte le nostre attività lavorative e nei rapporti con gli stakeholder, dipendenti compresi.</a:t>
            </a:r>
            <a:endParaRPr lang="it-IT" sz="125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74D88D7-B682-EC03-3C05-DC7705C1C6F9}"/>
              </a:ext>
            </a:extLst>
          </p:cNvPr>
          <p:cNvSpPr txBox="1">
            <a:spLocks/>
          </p:cNvSpPr>
          <p:nvPr/>
        </p:nvSpPr>
        <p:spPr>
          <a:xfrm>
            <a:off x="223410" y="874891"/>
            <a:ext cx="7953871" cy="5153376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Maggio 82 ritiene prioritari i seguenti obiettivi: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rispettare i principi costituzionali di parità ed uguaglianza;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adottare politiche e misure per favorire l'occupazione femminile;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adottare di misure che favoriscano l’effettiva parità tra uomini e donne nel mondo del lavoro, tra cui: pari opportunità nell’accesso al lavoro, parità reddituale, pari accesso alle opportunità di carriera e di formazione, piena attuazione del congedo di paternità in linea con le migliori pratiche europee;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adottare misure specifiche a favore delle pari opportunità, in linea con quanto stabilito dal co. 2 art. 3 della Costituzione (uguaglianza sostanziale);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garantire condizioni di lavoro sempre migliori ed eque per i nostri lavoratori, applicando e rispettando tutte le disposizioni legislative in materia, nazionali ed internazionali, i contratti collettivi, gli impegni sottoscritti dall’organizzazione ed i requisiti previsti dagli standard internazionali;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implementare, attuare e mantenere nel tempo il rispetto dei requisiti per la Parità di Genere ed adeguarsi ai nuovi requisiti eventualmente richiesti;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assicurare a tutto il personale adeguata formazione e informazione in materia di etica, inclusività e pari opportunità;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definire e aggiornare in modo continuo la presente Politica per la Parità di Genere;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estendere l’impegno di Maggio 82 verso la sostenibilità sociale anche oltre il perimetro delle nostre attività, coinvolgendo in maniera attiva gli stakeholder e promuovendo i principi di uguaglianza e inclusione, identificando e gestendo gli impatti sociali in modo etico e responsabile;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ffectLst/>
                <a:ea typeface="Times New Roman" panose="02020603050405020304" pitchFamily="18" charset="0"/>
              </a:rPr>
              <a:t>selezionare, valutare e prediligere i fornitori anche sulla base della loro capacità di rispettare i diritti umani dei propri dipendenti, valutare gli impatti di salute e sicurezza sulle persone e mantenere e gestire nel tempo sistemi di gestione aziendale certificati;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a typeface="Times New Roman" panose="02020603050405020304" pitchFamily="18" charset="0"/>
              </a:rPr>
              <a:t>includere principi di uguaglianza e pari opportunità come parte del processo di valutazione e selezione del personale;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a typeface="Times New Roman" panose="02020603050405020304" pitchFamily="18" charset="0"/>
              </a:rPr>
              <a:t>adottare un approccio di dialogo e confronto nei rapporti con i dipendenti al fine di coinvolgerli nel nostro impegno verso la sostenibilità sociale e sensibilizzarli nei confronti dei principi della Parità di genere;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it-IT" sz="1250" dirty="0">
                <a:ea typeface="Times New Roman" panose="02020603050405020304" pitchFamily="18" charset="0"/>
              </a:rPr>
              <a:t>realizzare audit e verifiche periodiche interne volte ad accertare il rispetto dei requisiti sociali di parità, pianificando ed attuando eventuali azioni correttive e di miglioramento laddove necessario;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5E82BDF0-B559-F5B3-122C-B946CC951152}"/>
              </a:ext>
            </a:extLst>
          </p:cNvPr>
          <p:cNvSpPr txBox="1">
            <a:spLocks/>
          </p:cNvSpPr>
          <p:nvPr/>
        </p:nvSpPr>
        <p:spPr>
          <a:xfrm>
            <a:off x="461144" y="0"/>
            <a:ext cx="7632989" cy="8748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500" dirty="0"/>
              <a:t>La Politica della Parità di genere</a:t>
            </a:r>
          </a:p>
        </p:txBody>
      </p:sp>
      <p:sp>
        <p:nvSpPr>
          <p:cNvPr id="9" name="Rettangolo 8" descr="Blocco in evidenza a sinistra">
            <a:extLst>
              <a:ext uri="{FF2B5EF4-FFF2-40B4-BE49-F238E27FC236}">
                <a16:creationId xmlns:a16="http://schemas.microsoft.com/office/drawing/2014/main" id="{A5A7AAC6-4C6E-83B9-D15A-B5C692C9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97348" y="5813657"/>
            <a:ext cx="3162652" cy="1538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388697" cy="932690"/>
          </a:xfrm>
        </p:spPr>
        <p:txBody>
          <a:bodyPr rtlCol="0"/>
          <a:lstStyle/>
          <a:p>
            <a:pPr rtl="0"/>
            <a:r>
              <a:rPr lang="it-IT" sz="6000" dirty="0"/>
              <a:t>Le segnalazioni</a:t>
            </a:r>
          </a:p>
        </p:txBody>
      </p:sp>
      <p:sp>
        <p:nvSpPr>
          <p:cNvPr id="12" name="Rettangolo 11" descr="Blocco in evidenza a sinistr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00199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4920664"/>
            <a:ext cx="5472000" cy="360000"/>
          </a:xfrm>
        </p:spPr>
        <p:txBody>
          <a:bodyPr rtlCol="0"/>
          <a:lstStyle/>
          <a:p>
            <a:pPr rtl="0"/>
            <a:r>
              <a:rPr lang="it-IT" sz="1800" dirty="0">
                <a:hlinkClick r:id="rId2"/>
              </a:rPr>
              <a:t>https://www.maggio82.com/maggio82/private/index.jsp</a:t>
            </a:r>
            <a:endParaRPr lang="it-IT" sz="1800" dirty="0"/>
          </a:p>
          <a:p>
            <a:pPr rtl="0"/>
            <a:r>
              <a:rPr lang="it-IT" sz="1800" dirty="0"/>
              <a:t>Oppure scrivere direttamente a:</a:t>
            </a:r>
          </a:p>
          <a:p>
            <a:pPr rtl="0"/>
            <a:r>
              <a:rPr lang="it-IT" sz="1800" dirty="0">
                <a:hlinkClick r:id="rId3"/>
              </a:rPr>
              <a:t>paritàdigenere@maggio82.it</a:t>
            </a:r>
            <a:endParaRPr lang="it-IT" sz="1800" dirty="0"/>
          </a:p>
          <a:p>
            <a:pPr rtl="0"/>
            <a:endParaRPr lang="it-IT" sz="18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348" y="2362400"/>
            <a:ext cx="5472000" cy="2411330"/>
          </a:xfrm>
        </p:spPr>
        <p:txBody>
          <a:bodyPr rtlCol="0"/>
          <a:lstStyle/>
          <a:p>
            <a:pPr rtl="0"/>
            <a:r>
              <a:rPr lang="it-IT" sz="2200" dirty="0"/>
              <a:t>Maggio ‘82 dice No a molestie, abusi, disparità salariale, mobbing di genere, disparità di razza, religione e nazionalità</a:t>
            </a:r>
          </a:p>
          <a:p>
            <a:pPr rtl="0"/>
            <a:r>
              <a:rPr lang="it-IT" sz="2200" dirty="0"/>
              <a:t>Sull’intranet aziendale trovate un link dedicato alla Parità di genere: scrivete e dite se abbiamo mancato nel rispetto di quello a cui vogliamo dire di no</a:t>
            </a:r>
          </a:p>
        </p:txBody>
      </p:sp>
      <p:cxnSp>
        <p:nvCxnSpPr>
          <p:cNvPr id="11" name="Connettore diritto 10" descr="Divisore diapositiva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6</a:t>
            </a:fld>
            <a:endParaRPr lang="it-IT" dirty="0"/>
          </a:p>
        </p:txBody>
      </p:sp>
      <p:pic>
        <p:nvPicPr>
          <p:cNvPr id="16" name="Segnaposto immagine 10" descr="Immagine che contiene arredo, tavolo, computer, interno&#10;&#10;Descrizione generata automaticamente">
            <a:extLst>
              <a:ext uri="{FF2B5EF4-FFF2-40B4-BE49-F238E27FC236}">
                <a16:creationId xmlns:a16="http://schemas.microsoft.com/office/drawing/2014/main" id="{E60A8A7E-6C1F-1E5F-C000-840DBCF76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53868"/>
            <a:ext cx="6096000" cy="3971106"/>
          </a:xfrm>
          <a:prstGeom prst="rect">
            <a:avLst/>
          </a:prstGeom>
        </p:spPr>
      </p:pic>
      <p:sp>
        <p:nvSpPr>
          <p:cNvPr id="19" name="Rettangolo 18" descr="Blocco in evidenza a sinistra">
            <a:extLst>
              <a:ext uri="{FF2B5EF4-FFF2-40B4-BE49-F238E27FC236}">
                <a16:creationId xmlns:a16="http://schemas.microsoft.com/office/drawing/2014/main" id="{E0233F87-9C58-93C4-AA17-7937082E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4716318"/>
            <a:ext cx="5471999" cy="204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egnaposto immagine 31" descr="mani che applaudon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o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Grazie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3951200"/>
            <a:ext cx="2910342" cy="316800"/>
          </a:xfrm>
        </p:spPr>
        <p:txBody>
          <a:bodyPr rtlCol="0"/>
          <a:lstStyle/>
          <a:p>
            <a:pPr rtl="0"/>
            <a:r>
              <a:rPr lang="it-IT" dirty="0"/>
              <a:t>www.maggio82.it</a:t>
            </a:r>
          </a:p>
        </p:txBody>
      </p:sp>
      <p:pic>
        <p:nvPicPr>
          <p:cNvPr id="11" name="Elemento grafico 10" descr="Collegamento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2552" y="4008377"/>
            <a:ext cx="244786" cy="244786"/>
          </a:xfrm>
          <a:prstGeom prst="rect">
            <a:avLst/>
          </a:prstGeom>
        </p:spPr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126_TF16411250.potx" id="{675E8371-EC70-4345-8B64-A71003B56298}" vid="{0F92AA19-00D6-4C71-B13F-219D7994A0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{7D2DF579-F9D6-4F4D-96D4-1B92F4778318}tf16411250_win32</Template>
  <TotalTime>55</TotalTime>
  <Words>1068</Words>
  <Application>Microsoft Office PowerPoint</Application>
  <PresentationFormat>Widescreen</PresentationFormat>
  <Paragraphs>57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Arial MT</vt:lpstr>
      <vt:lpstr>Calibri</vt:lpstr>
      <vt:lpstr>Cambria</vt:lpstr>
      <vt:lpstr>Candara</vt:lpstr>
      <vt:lpstr>Corbel</vt:lpstr>
      <vt:lpstr>Times New Roman</vt:lpstr>
      <vt:lpstr>Wingdings</vt:lpstr>
      <vt:lpstr>Personalizzata</vt:lpstr>
      <vt:lpstr>UNI PdR 125:2022 – La parità di genere</vt:lpstr>
      <vt:lpstr>1 Retribuzioni e carriere</vt:lpstr>
      <vt:lpstr>2 Genitorialità e cura della famiglia</vt:lpstr>
      <vt:lpstr>3 Bias gestionali e processi di gestione</vt:lpstr>
      <vt:lpstr>Large image</vt:lpstr>
      <vt:lpstr>Le segnalazioni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PdR 125:2022 – La parità di genere</dc:title>
  <dc:creator>Nicola Airoldi</dc:creator>
  <cp:lastModifiedBy>Nicola Airoldi</cp:lastModifiedBy>
  <cp:revision>6</cp:revision>
  <dcterms:created xsi:type="dcterms:W3CDTF">2023-10-26T07:54:10Z</dcterms:created>
  <dcterms:modified xsi:type="dcterms:W3CDTF">2023-10-26T12:58:30Z</dcterms:modified>
</cp:coreProperties>
</file>